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6" r:id="rId2"/>
    <p:sldId id="331" r:id="rId3"/>
    <p:sldId id="288" r:id="rId4"/>
    <p:sldId id="332" r:id="rId5"/>
    <p:sldId id="333" r:id="rId6"/>
    <p:sldId id="291" r:id="rId7"/>
    <p:sldId id="334" r:id="rId8"/>
    <p:sldId id="335" r:id="rId9"/>
    <p:sldId id="344" r:id="rId10"/>
    <p:sldId id="294" r:id="rId11"/>
    <p:sldId id="289" r:id="rId12"/>
    <p:sldId id="290" r:id="rId13"/>
    <p:sldId id="298" r:id="rId14"/>
    <p:sldId id="328" r:id="rId15"/>
    <p:sldId id="320" r:id="rId16"/>
    <p:sldId id="321" r:id="rId17"/>
    <p:sldId id="322" r:id="rId18"/>
    <p:sldId id="323" r:id="rId19"/>
    <p:sldId id="324" r:id="rId20"/>
    <p:sldId id="327" r:id="rId21"/>
    <p:sldId id="326" r:id="rId22"/>
    <p:sldId id="343" r:id="rId23"/>
    <p:sldId id="301" r:id="rId24"/>
    <p:sldId id="302" r:id="rId25"/>
    <p:sldId id="336" r:id="rId26"/>
    <p:sldId id="338" r:id="rId27"/>
    <p:sldId id="340" r:id="rId28"/>
    <p:sldId id="339" r:id="rId29"/>
    <p:sldId id="345" r:id="rId30"/>
    <p:sldId id="337" r:id="rId31"/>
    <p:sldId id="341" r:id="rId32"/>
    <p:sldId id="342" r:id="rId33"/>
    <p:sldId id="329" r:id="rId34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6B"/>
    <a:srgbClr val="A7A0E0"/>
    <a:srgbClr val="FA86B7"/>
    <a:srgbClr val="FF9E7E"/>
    <a:srgbClr val="5CD9B4"/>
    <a:srgbClr val="F6229B"/>
    <a:srgbClr val="F3A407"/>
    <a:srgbClr val="FF0F0F"/>
    <a:srgbClr val="D6F2B0"/>
    <a:srgbClr val="FBEE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2945" autoAdjust="0"/>
  </p:normalViewPr>
  <p:slideViewPr>
    <p:cSldViewPr>
      <p:cViewPr varScale="1">
        <p:scale>
          <a:sx n="86" d="100"/>
          <a:sy n="86" d="100"/>
        </p:scale>
        <p:origin x="124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2790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2AEEF-6FB0-43D7-A10E-455FDAAEAE1A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0E9F4-C078-4D91-81EB-5F5653083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287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08210-8CD5-4DDF-9A2D-F4DFF1FFB44C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8806D-5DB3-47DE-B747-272DDE0FE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9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8806D-5DB3-47DE-B747-272DDE0FE5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74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8806D-5DB3-47DE-B747-272DDE0FE5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56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8806D-5DB3-47DE-B747-272DDE0FE5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67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8806D-5DB3-47DE-B747-272DDE0FE5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73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8806D-5DB3-47DE-B747-272DDE0FE5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74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8806D-5DB3-47DE-B747-272DDE0FE5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42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8806D-5DB3-47DE-B747-272DDE0FE5F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31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8806D-5DB3-47DE-B747-272DDE0FE5F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5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8806D-5DB3-47DE-B747-272DDE0FE5F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39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Espaço Reservado para 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200" smtClean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915" name="Espaço Reservado para Texto 2"/>
          <p:cNvSpPr>
            <a:spLocks noGrp="1"/>
          </p:cNvSpPr>
          <p:nvPr>
            <p:ph type="subTitle" idx="1"/>
          </p:nvPr>
        </p:nvSpPr>
        <p:spPr>
          <a:xfrm>
            <a:off x="684213" y="3860800"/>
            <a:ext cx="6400800" cy="1752600"/>
          </a:xfrm>
        </p:spPr>
        <p:txBody>
          <a:bodyPr/>
          <a:lstStyle>
            <a:lvl1pPr marL="0" indent="0">
              <a:buFontTx/>
              <a:buNone/>
              <a:defRPr sz="24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FA813FC-D5C6-4423-88FB-C20E2A435DB6}" type="datetimeFigureOut">
              <a:rPr lang="pt-BR"/>
              <a:pPr>
                <a:defRPr/>
              </a:pPr>
              <a:t>13/02/2020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8BA6975-E79C-4DC2-9EBF-30922B875C0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D8DF9-2B3A-4758-B0DC-56D43E09E57F}" type="datetimeFigureOut">
              <a:rPr lang="pt-BR"/>
              <a:pPr>
                <a:defRPr/>
              </a:pPr>
              <a:t>13/02/2020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1F4F5E-4E28-43EF-81CA-B90FB204CBF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40E9F-620F-4C81-B972-BF33DB3AD6E0}" type="datetimeFigureOut">
              <a:rPr lang="pt-BR"/>
              <a:pPr>
                <a:defRPr/>
              </a:pPr>
              <a:t>13/02/2020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43D5CE-FABC-4C51-8740-466FD672585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C08C9-87C3-45B6-A2BD-74979EF26E7D}" type="datetimeFigureOut">
              <a:rPr lang="pt-BR"/>
              <a:pPr>
                <a:defRPr/>
              </a:pPr>
              <a:t>13/02/2020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78A80-37C2-4519-8E6F-32636FA76DD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1818A-8228-4A62-B2CF-CE73D34236EF}" type="datetimeFigureOut">
              <a:rPr lang="pt-BR"/>
              <a:pPr>
                <a:defRPr/>
              </a:pPr>
              <a:t>13/02/2020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60B23-0C8C-40C6-A956-96480BC5338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C7DA8-0DA1-4070-864F-8AF50FB1DBCE}" type="datetimeFigureOut">
              <a:rPr lang="pt-BR"/>
              <a:pPr>
                <a:defRPr/>
              </a:pPr>
              <a:t>13/02/2020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821B2-783C-48AF-B27E-9CDADB69384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461B16-B5F9-459A-917E-C8DF46695858}" type="datetimeFigureOut">
              <a:rPr lang="pt-BR"/>
              <a:pPr>
                <a:defRPr/>
              </a:pPr>
              <a:t>13/02/2020</a:t>
            </a:fld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056C4-1A51-4B50-8EAD-6E8420DFC54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F6450-1E6C-4CC9-9E37-B8693B6D9C17}" type="datetimeFigureOut">
              <a:rPr lang="pt-BR"/>
              <a:pPr>
                <a:defRPr/>
              </a:pPr>
              <a:t>13/02/2020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A92857-E25A-483F-B8BF-778A73DBE3B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FDA54A-31F0-4786-A1D0-D4943ECDF35D}" type="datetimeFigureOut">
              <a:rPr lang="pt-BR"/>
              <a:pPr>
                <a:defRPr/>
              </a:pPr>
              <a:t>13/02/2020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CBC860-7426-44AE-B88E-0FD65D0211E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C841F0-CD73-447D-B7CD-C9CFA6968ECA}" type="datetimeFigureOut">
              <a:rPr lang="pt-BR"/>
              <a:pPr>
                <a:defRPr/>
              </a:pPr>
              <a:t>13/02/2020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45D5E-5A6A-4BB9-9B19-5B42CAC3FDAD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D08820-4AE5-418E-B63A-5E8ED8E6D66E}" type="datetimeFigureOut">
              <a:rPr lang="pt-BR"/>
              <a:pPr>
                <a:defRPr/>
              </a:pPr>
              <a:t>13/02/2020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0109A8-E25A-46AF-9AC4-9BA5E0D3A4D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01613"/>
            <a:ext cx="8229600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3E1420B-59D4-426E-B745-D7BD6CAFE477}" type="datetimeFigureOut">
              <a:rPr lang="pt-BR"/>
              <a:pPr>
                <a:defRPr/>
              </a:pPr>
              <a:t>13/02/2020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D53618-3105-4FB1-A1C1-826BAFB5BD6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spring.com/blog/responsive-sites-gone-bad.html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action-design.org/literature/article/bad-design-vs-good-design-5-examples-we-can-learn-frombad-design-vs-good-design-5-examples-we-can-learn-from-13070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www.ventureharbour.com/form-design-best-practices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portalms.saude.gov.br/mapa-do-sit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runch.com/2016/05/03/spotify-ditches-the-controversial-hamburger-menu-in-ios-app-redesign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articles/bad-icon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vegoodux.com/signal-vs-noise-cleaning-up-visual-clutter-in-ui-desig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sites.tufts.edu/mollyallene/2018/04/12/examples-of-bad-uxui-design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xplanet.org/5-ui-patterns-navigation-that-makes-good-ux-sense-92a65df7485d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uxplanet.org/design-principles-kiss-the-feature-creep-7eb84b09603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dUXBadUX/status/552184095824834560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careerfoundry.com/en/blog/ux-design/10-classic-ux-design-fail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ntureharbour.com/form-design-best-practic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eNextWeb/status/61095399627096883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xplanet.org/5-examples-of-brilliant-ux-design-8e847bf0bcc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onebrandenergy.com/blog/10-examples-good-user-experience-u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lygoodux.io/blog/best-ux-examples-201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onebrandenergy.com/blog/10-examples-good-user-experience-u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onebrandenergy.com/blog/10-examples-good-user-experience-u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web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xdesign.cc/user-experience-is-design-thinking-2428a0a360c2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onebrandenergy.com/blog/10-examples-good-user-experience-ux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lygoodux.io/blog/best-ux-examples-201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goodfirms.co/blog/biggest-ux-failures-app-design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uxdesign.cc/mobile-ux-design-principles-and-best-practices-594bec53a31e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zeroseven.com.au/Blog/2016/January-2016/What-is-UX-Design-and-why-should-you-car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interaction-design.org/literature/topics/mobile-ux-desig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ítulo 1"/>
          <p:cNvSpPr>
            <a:spLocks noGrp="1"/>
          </p:cNvSpPr>
          <p:nvPr>
            <p:ph type="ctrTitle"/>
          </p:nvPr>
        </p:nvSpPr>
        <p:spPr>
          <a:xfrm>
            <a:off x="684213" y="1484313"/>
            <a:ext cx="7772400" cy="1470025"/>
          </a:xfrm>
        </p:spPr>
        <p:txBody>
          <a:bodyPr/>
          <a:lstStyle/>
          <a:p>
            <a:pPr eaLnBrk="1" hangingPunct="1"/>
            <a:r>
              <a:rPr lang="pt-BR" sz="4000" dirty="0"/>
              <a:t>Design e UX em aplicativos móveis</a:t>
            </a:r>
          </a:p>
        </p:txBody>
      </p:sp>
      <p:sp>
        <p:nvSpPr>
          <p:cNvPr id="13314" name="Subtítulo 2"/>
          <p:cNvSpPr>
            <a:spLocks noGrp="1"/>
          </p:cNvSpPr>
          <p:nvPr>
            <p:ph type="subTitle" idx="1"/>
          </p:nvPr>
        </p:nvSpPr>
        <p:spPr>
          <a:xfrm>
            <a:off x="684213" y="3068638"/>
            <a:ext cx="6400800" cy="26654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pt-BR" sz="3200" dirty="0"/>
              <a:t>Implementação de Objetos Distribuídos</a:t>
            </a:r>
            <a:endParaRPr lang="pt-BR" sz="3100" dirty="0"/>
          </a:p>
          <a:p>
            <a:pPr eaLnBrk="1" hangingPunct="1">
              <a:lnSpc>
                <a:spcPct val="90000"/>
              </a:lnSpc>
            </a:pPr>
            <a:br>
              <a:rPr lang="pt-BR" sz="3100" dirty="0"/>
            </a:br>
            <a:r>
              <a:rPr lang="pt-BR" sz="2800" dirty="0"/>
              <a:t>Profa. Danielle Martin</a:t>
            </a:r>
          </a:p>
          <a:p>
            <a:pPr eaLnBrk="1" hangingPunct="1">
              <a:lnSpc>
                <a:spcPct val="90000"/>
              </a:lnSpc>
            </a:pPr>
            <a:r>
              <a:rPr lang="pt-BR" sz="1800" dirty="0"/>
              <a:t>Universidade de Mogi das Cruzes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Design responsivo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Técnicas para adaptar o layout de uma aplicação web ao dispositivo onde ela está sendo executada.</a:t>
            </a:r>
          </a:p>
          <a:p>
            <a:endParaRPr lang="pt-BR" dirty="0"/>
          </a:p>
          <a:p>
            <a:r>
              <a:rPr lang="pt-BR" dirty="0"/>
              <a:t>Exemplos:</a:t>
            </a:r>
          </a:p>
          <a:p>
            <a:pPr lvl="1"/>
            <a:r>
              <a:rPr lang="pt-BR" dirty="0"/>
              <a:t>Aplicação web em um navegador desktop VS em um navegador mobile</a:t>
            </a:r>
          </a:p>
          <a:p>
            <a:pPr lvl="1"/>
            <a:r>
              <a:rPr lang="pt-BR" dirty="0"/>
              <a:t>Aplicação Windows rodando em um desktop VS tablet</a:t>
            </a:r>
          </a:p>
          <a:p>
            <a:pPr lvl="1"/>
            <a:r>
              <a:rPr lang="pt-BR" dirty="0"/>
              <a:t>App rodando em um iPhone VS em um iPad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08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Design responsivo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6162"/>
            <a:ext cx="8229600" cy="3514039"/>
          </a:xfrm>
        </p:spPr>
      </p:pic>
      <p:sp>
        <p:nvSpPr>
          <p:cNvPr id="5" name="TextBox 4"/>
          <p:cNvSpPr txBox="1"/>
          <p:nvPr/>
        </p:nvSpPr>
        <p:spPr>
          <a:xfrm>
            <a:off x="1371600" y="57912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1" dirty="0"/>
              <a:t>Imagem: </a:t>
            </a:r>
            <a:r>
              <a:rPr lang="pt-BR" sz="1400" i="1" dirty="0">
                <a:hlinkClick r:id="rId3"/>
              </a:rPr>
              <a:t>https://searchspring.com/blog/responsive-sites-gone-bad.html</a:t>
            </a:r>
            <a:endParaRPr lang="pt-BR" sz="1400" i="1" dirty="0"/>
          </a:p>
          <a:p>
            <a:pPr algn="ctr"/>
            <a:endParaRPr lang="en-US" sz="1400" i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200" dirty="0"/>
              <a:t>Um mau exemplo:</a:t>
            </a:r>
          </a:p>
        </p:txBody>
      </p:sp>
    </p:spTree>
    <p:extLst>
      <p:ext uri="{BB962C8B-B14F-4D97-AF65-F5344CB8AC3E}">
        <p14:creationId xmlns:p14="http://schemas.microsoft.com/office/powerpoint/2010/main" val="2005453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Design responsivo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200" dirty="0"/>
              <a:t>Um bom exemplo: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5791200"/>
            <a:ext cx="792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1" dirty="0"/>
              <a:t>Imagem: </a:t>
            </a:r>
            <a:r>
              <a:rPr lang="pt-BR" sz="1400" i="1" dirty="0">
                <a:hlinkClick r:id="rId3"/>
              </a:rPr>
              <a:t>https://www.interaction-design.org/literature/article/bad-design-vs-good-design-5-examples-we-can-learn-frombad-design-vs-good-design-5-examples-we-can-learn-from-130706</a:t>
            </a:r>
            <a:endParaRPr lang="pt-BR" sz="1400" i="1" dirty="0"/>
          </a:p>
          <a:p>
            <a:pPr algn="ctr"/>
            <a:endParaRPr lang="pt-BR" sz="1400" i="1" dirty="0"/>
          </a:p>
          <a:p>
            <a:pPr algn="ctr"/>
            <a:endParaRPr lang="en-US" sz="1400" i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16580"/>
            <a:ext cx="8229600" cy="3493202"/>
          </a:xfrm>
        </p:spPr>
      </p:pic>
    </p:spTree>
    <p:extLst>
      <p:ext uri="{BB962C8B-B14F-4D97-AF65-F5344CB8AC3E}">
        <p14:creationId xmlns:p14="http://schemas.microsoft.com/office/powerpoint/2010/main" val="113628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Evitar!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9530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Formulários muito extensos ou com campos que não são necessários. Formulários curtos têm taxas de conversão maiores.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6055246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2"/>
              </a:rPr>
              <a:t>https://www.ventureharbour.com/form-design-best-practices/</a:t>
            </a:r>
            <a:endParaRPr lang="pt-BR" sz="1200" i="1" dirty="0"/>
          </a:p>
          <a:p>
            <a:pPr algn="ctr"/>
            <a:endParaRPr lang="pt-BR" sz="1200" i="1" dirty="0"/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8"/>
          <a:stretch/>
        </p:blipFill>
        <p:spPr bwMode="auto">
          <a:xfrm>
            <a:off x="1358654" y="2590800"/>
            <a:ext cx="6426692" cy="3293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1929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Evitar!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9530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Navegação confusa que justifique a necessidade de um “mapa do site”.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pt-BR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850" y="6400800"/>
            <a:ext cx="849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2"/>
              </a:rPr>
              <a:t>http://portalms.saude.gov.br/mapa-do-site</a:t>
            </a:r>
            <a:endParaRPr lang="pt-BR" sz="1200" i="1" dirty="0"/>
          </a:p>
          <a:p>
            <a:pPr algn="ctr"/>
            <a:endParaRPr lang="pt-BR" sz="12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423328"/>
            <a:ext cx="5791200" cy="39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76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Evitar!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9530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Menus extensos ou não objetivos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802" y="2209800"/>
            <a:ext cx="2334575" cy="41510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850" y="6400800"/>
            <a:ext cx="849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3"/>
              </a:rPr>
              <a:t>https://techcrunch.com/2016/05/03/spotify-ditches-the-controversial-hamburger-menu-in-ios-app-redesign/</a:t>
            </a:r>
            <a:endParaRPr lang="pt-BR" sz="1200" i="1" dirty="0"/>
          </a:p>
          <a:p>
            <a:pPr algn="ctr"/>
            <a:endParaRPr lang="pt-BR" sz="12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24"/>
          <a:stretch/>
        </p:blipFill>
        <p:spPr>
          <a:xfrm>
            <a:off x="1447800" y="2209801"/>
            <a:ext cx="2341974" cy="415103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3" idx="3"/>
            <a:endCxn id="2" idx="1"/>
          </p:cNvCxnSpPr>
          <p:nvPr/>
        </p:nvCxnSpPr>
        <p:spPr>
          <a:xfrm flipV="1">
            <a:off x="3789774" y="4285317"/>
            <a:ext cx="1263028" cy="1"/>
          </a:xfrm>
          <a:prstGeom prst="straightConnector1">
            <a:avLst/>
          </a:prstGeom>
          <a:ln w="161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447800" y="2322234"/>
            <a:ext cx="838200" cy="381000"/>
          </a:xfrm>
          <a:prstGeom prst="rect">
            <a:avLst/>
          </a:prstGeom>
          <a:noFill/>
          <a:ln>
            <a:solidFill>
              <a:srgbClr val="FF0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53000" y="5979834"/>
            <a:ext cx="2590800" cy="3809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48150" y="5844937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B050"/>
                </a:solidFill>
              </a:rPr>
              <a:t>30% </a:t>
            </a:r>
          </a:p>
          <a:p>
            <a:pPr algn="ctr"/>
            <a:r>
              <a:rPr lang="pt-BR" sz="1400" b="1" dirty="0">
                <a:solidFill>
                  <a:srgbClr val="00B050"/>
                </a:solidFill>
              </a:rPr>
              <a:t>mais cliques</a:t>
            </a:r>
            <a:endParaRPr 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410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Evitar!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9530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Ícones não-padronizados ou confusos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25" y="3047999"/>
            <a:ext cx="5661950" cy="13716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471993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3"/>
              </a:rPr>
              <a:t>https://www.nngroup.com/articles/bad-icons/</a:t>
            </a:r>
            <a:endParaRPr lang="pt-BR" sz="1200" i="1" dirty="0"/>
          </a:p>
          <a:p>
            <a:pPr algn="ctr"/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862654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Evitar!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9530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Texto extenso ou sobrecarga de informação, preferir representações visuais e objetivas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4979" y="6108498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3"/>
              </a:rPr>
              <a:t>http://www.givegoodux.com/signal-vs-noise-cleaning-up-visual-clutter-in-ui-design/</a:t>
            </a:r>
            <a:endParaRPr lang="pt-BR" sz="1200" i="1" dirty="0"/>
          </a:p>
          <a:p>
            <a:pPr algn="ctr"/>
            <a:endParaRPr lang="pt-BR" sz="12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59" y="2832716"/>
            <a:ext cx="3718314" cy="30378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57" y="2763379"/>
            <a:ext cx="3799322" cy="310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4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Evitar!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9530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Impor muita informação ao usuário. Prefira facilitar que ele encontre a informação quando desejar.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3900" y="558988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2"/>
              </a:rPr>
              <a:t>https://sites.tufts.edu/mollyallene/2018/04/12/examples-of-bad-uxui-design/</a:t>
            </a:r>
            <a:endParaRPr lang="pt-BR" sz="1200" i="1" dirty="0"/>
          </a:p>
          <a:p>
            <a:pPr algn="ctr"/>
            <a:endParaRPr lang="pt-BR" sz="12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96" y="2818110"/>
            <a:ext cx="4061208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82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Evitar!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9530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Efeitos de mouse-over, não funcionam em dispositivos móveis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81312"/>
            <a:ext cx="5505450" cy="2238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3900" y="5336678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3"/>
              </a:rPr>
              <a:t>https://uxplanet.org/5-ui-patterns-navigation-that-makes-good-ux-sense-92a65df7485d</a:t>
            </a:r>
            <a:endParaRPr lang="pt-BR" sz="1200" i="1" dirty="0"/>
          </a:p>
          <a:p>
            <a:pPr algn="ctr"/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3386353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B0F6-F08C-42DB-A642-A47597E69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design?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F00802-5414-4D2A-B09F-F93BC147B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19" y="1600200"/>
            <a:ext cx="4409382" cy="5257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CC94-378C-4D46-BC06-9D55DE86D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048000"/>
            <a:ext cx="4876800" cy="2209800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“Design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apenas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 que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parece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 o que 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sente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Design é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funciona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</a:p>
          <a:p>
            <a:pPr marL="0" indent="0" algn="r">
              <a:buNone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Steve Jobs</a:t>
            </a:r>
          </a:p>
        </p:txBody>
      </p:sp>
    </p:spTree>
    <p:extLst>
      <p:ext uri="{BB962C8B-B14F-4D97-AF65-F5344CB8AC3E}">
        <p14:creationId xmlns:p14="http://schemas.microsoft.com/office/powerpoint/2010/main" val="4270912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Evitar!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9530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Opções demais deixam o usuário confuso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3900" y="62484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2"/>
              </a:rPr>
              <a:t>https://uxplanet.org/design-principles-kiss-the-feature-creep-7eb84b09603f</a:t>
            </a:r>
            <a:endParaRPr lang="pt-BR" sz="1200" i="1" dirty="0"/>
          </a:p>
          <a:p>
            <a:pPr algn="ctr"/>
            <a:endParaRPr lang="pt-BR" sz="12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209800"/>
            <a:ext cx="57150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6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Evitar!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9530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Impedir o acesso à aplicação com telas obstrusivas (login, propaganda)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578" y="2423203"/>
            <a:ext cx="7499444" cy="383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38200" y="6258718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3"/>
              </a:rPr>
              <a:t>https://twitter.com/GoodUXBadUX/status/552184095824834560</a:t>
            </a:r>
            <a:endParaRPr lang="pt-BR" sz="1200" i="1" dirty="0"/>
          </a:p>
          <a:p>
            <a:pPr algn="ctr"/>
            <a:endParaRPr lang="pt-BR" sz="1200" i="1" dirty="0"/>
          </a:p>
        </p:txBody>
      </p:sp>
      <p:sp>
        <p:nvSpPr>
          <p:cNvPr id="8" name="Rectangle 7"/>
          <p:cNvSpPr/>
          <p:nvPr/>
        </p:nvSpPr>
        <p:spPr>
          <a:xfrm>
            <a:off x="6858000" y="2418654"/>
            <a:ext cx="1828800" cy="474310"/>
          </a:xfrm>
          <a:prstGeom prst="rect">
            <a:avLst/>
          </a:prstGeom>
          <a:noFill/>
          <a:ln w="76200">
            <a:solidFill>
              <a:srgbClr val="FF0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13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Evitar!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9530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Regras de senha muito complexas que podem impedir o usuário de finalizar um cadastro ou definir uma senha.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6258718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2"/>
              </a:rPr>
              <a:t>https://careerfoundry.com/en/blog/ux-design/10-classic-ux-design-fails/</a:t>
            </a:r>
            <a:endParaRPr lang="pt-BR" sz="1200" i="1" dirty="0"/>
          </a:p>
          <a:p>
            <a:pPr algn="ctr"/>
            <a:endParaRPr lang="pt-BR" sz="1200" i="1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5447D5-49BB-44E2-9220-4D0CB6F083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13941" r="5833" b="6884"/>
          <a:stretch/>
        </p:blipFill>
        <p:spPr>
          <a:xfrm>
            <a:off x="1524000" y="2667000"/>
            <a:ext cx="6477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79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Fazer!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6258718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3"/>
              </a:rPr>
              <a:t>https://www.ventureharbour.com/form-design-best-practices/</a:t>
            </a:r>
            <a:endParaRPr lang="pt-BR" sz="1200" i="1" dirty="0"/>
          </a:p>
          <a:p>
            <a:pPr algn="ctr"/>
            <a:endParaRPr lang="pt-BR" sz="1200" i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314973"/>
            <a:ext cx="8229600" cy="3333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200" dirty="0"/>
              <a:t>Preferir menos cliques para concluir a tarefa.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10" y="2392363"/>
            <a:ext cx="7650780" cy="2941638"/>
          </a:xfrm>
        </p:spPr>
      </p:pic>
    </p:spTree>
    <p:extLst>
      <p:ext uri="{BB962C8B-B14F-4D97-AF65-F5344CB8AC3E}">
        <p14:creationId xmlns:p14="http://schemas.microsoft.com/office/powerpoint/2010/main" val="1514769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Fazer!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6258718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3"/>
              </a:rPr>
              <a:t>https://twitter.com/TheNextWeb/status/610953996270968833</a:t>
            </a:r>
            <a:endParaRPr lang="pt-BR" sz="1200" i="1" dirty="0"/>
          </a:p>
          <a:p>
            <a:pPr algn="ctr"/>
            <a:endParaRPr lang="pt-BR" sz="1200" i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314973"/>
            <a:ext cx="8229600" cy="279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200" dirty="0"/>
              <a:t>Antecipar ações comuns do usuário e mostrar a ele o que ele quer saber.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39056" y="2300548"/>
            <a:ext cx="6265888" cy="395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44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Fazer!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639633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3"/>
              </a:rPr>
              <a:t>https://uxplanet.org/5-examples-of-brilliant-ux-design-8e847bf0bcc0</a:t>
            </a:r>
            <a:endParaRPr lang="pt-BR" sz="1200" i="1" dirty="0"/>
          </a:p>
          <a:p>
            <a:pPr algn="ctr"/>
            <a:endParaRPr lang="pt-BR" sz="1200" i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314973"/>
            <a:ext cx="8229600" cy="279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200" dirty="0"/>
              <a:t>Entender que usuários cometem erros e o ideal é prevení-los quando possível.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D86093-DBF3-4BB4-988F-E7F560752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30" y="2141835"/>
            <a:ext cx="2373940" cy="4221163"/>
          </a:xfrm>
        </p:spPr>
      </p:pic>
    </p:spTree>
    <p:extLst>
      <p:ext uri="{BB962C8B-B14F-4D97-AF65-F5344CB8AC3E}">
        <p14:creationId xmlns:p14="http://schemas.microsoft.com/office/powerpoint/2010/main" val="770402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Fazer!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639633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3"/>
              </a:rPr>
              <a:t>https://www.tronebrandenergy.com/blog/10-examples-good-user-experience-ux</a:t>
            </a:r>
            <a:endParaRPr lang="pt-BR" sz="1200" i="1" dirty="0"/>
          </a:p>
          <a:p>
            <a:pPr algn="ctr"/>
            <a:endParaRPr lang="pt-BR" sz="1200" i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314973"/>
            <a:ext cx="8229600" cy="279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200" dirty="0"/>
              <a:t>Personalizar a experiência do usuário, aprendendo suas preferências pelo seu histórico de compra e padrões de navegação.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2EAA16-62F7-4C79-AEDF-8AE06B17C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8" b="5618"/>
          <a:stretch/>
        </p:blipFill>
        <p:spPr>
          <a:xfrm>
            <a:off x="1862204" y="2667000"/>
            <a:ext cx="5419592" cy="3611562"/>
          </a:xfrm>
        </p:spPr>
      </p:pic>
    </p:spTree>
    <p:extLst>
      <p:ext uri="{BB962C8B-B14F-4D97-AF65-F5344CB8AC3E}">
        <p14:creationId xmlns:p14="http://schemas.microsoft.com/office/powerpoint/2010/main" val="206206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Fazer!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639633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3"/>
              </a:rPr>
              <a:t>https://www.reallygoodux.io/blog/best-ux-examples-2019</a:t>
            </a:r>
            <a:endParaRPr lang="pt-BR" sz="1200" i="1" dirty="0"/>
          </a:p>
          <a:p>
            <a:pPr algn="ctr"/>
            <a:endParaRPr lang="pt-BR" sz="1200" i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314973"/>
            <a:ext cx="8229600" cy="279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200" dirty="0"/>
              <a:t>Utilizar confirmação e transparência de status para o usuário sobre as ações realizadas por ele.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81A5D4-4B50-4464-A35B-D1FDBC755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86000"/>
            <a:ext cx="5486400" cy="3999198"/>
          </a:xfrm>
        </p:spPr>
      </p:pic>
    </p:spTree>
    <p:extLst>
      <p:ext uri="{BB962C8B-B14F-4D97-AF65-F5344CB8AC3E}">
        <p14:creationId xmlns:p14="http://schemas.microsoft.com/office/powerpoint/2010/main" val="2359879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Fazer!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639633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3"/>
              </a:rPr>
              <a:t>https://www.tronebrandenergy.com/blog/10-examples-good-user-experience-ux</a:t>
            </a:r>
            <a:endParaRPr lang="pt-BR" sz="1200" i="1" dirty="0"/>
          </a:p>
          <a:p>
            <a:pPr algn="ctr"/>
            <a:endParaRPr lang="pt-BR" sz="1200" i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314973"/>
            <a:ext cx="8229600" cy="279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200" dirty="0"/>
              <a:t>Utilize busca eficiente, com filtros, relevância, geolocalização (quando aplicável).</a:t>
            </a:r>
          </a:p>
        </p:txBody>
      </p:sp>
      <p:pic>
        <p:nvPicPr>
          <p:cNvPr id="8" name="Content Placeholder 7" descr="A picture containing food&#10;&#10;Description automatically generated">
            <a:extLst>
              <a:ext uri="{FF2B5EF4-FFF2-40B4-BE49-F238E27FC236}">
                <a16:creationId xmlns:a16="http://schemas.microsoft.com/office/drawing/2014/main" id="{2717A5F5-5878-4F20-B9D9-CF58211FD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2296020"/>
            <a:ext cx="5638798" cy="4081080"/>
          </a:xfrm>
        </p:spPr>
      </p:pic>
    </p:spTree>
    <p:extLst>
      <p:ext uri="{BB962C8B-B14F-4D97-AF65-F5344CB8AC3E}">
        <p14:creationId xmlns:p14="http://schemas.microsoft.com/office/powerpoint/2010/main" val="2732304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Fazer!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639633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3"/>
              </a:rPr>
              <a:t>https://www.tronebrandenergy.com/blog/10-examples-good-user-experience-ux</a:t>
            </a:r>
            <a:endParaRPr lang="pt-BR" sz="1200" i="1" dirty="0"/>
          </a:p>
          <a:p>
            <a:pPr algn="ctr"/>
            <a:endParaRPr lang="pt-BR" sz="1200" i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314973"/>
            <a:ext cx="8229600" cy="279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200" dirty="0"/>
              <a:t>Disponibilize botões de compartilhamento intuitivos. De preferência, adapte a representação visual ao dispositivo sendo utilizado.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2264EE-4D1D-4D98-A240-57740151F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4600"/>
            <a:ext cx="8229600" cy="3362023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1E5C13-D903-4EE1-8E4E-AB23294D1BEA}"/>
              </a:ext>
            </a:extLst>
          </p:cNvPr>
          <p:cNvSpPr/>
          <p:nvPr/>
        </p:nvSpPr>
        <p:spPr>
          <a:xfrm>
            <a:off x="3810000" y="5334000"/>
            <a:ext cx="533400" cy="5334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C527C-4957-4352-BFA6-2EDB5677DFED}"/>
              </a:ext>
            </a:extLst>
          </p:cNvPr>
          <p:cNvSpPr txBox="1"/>
          <p:nvPr/>
        </p:nvSpPr>
        <p:spPr>
          <a:xfrm>
            <a:off x="457200" y="5955563"/>
            <a:ext cx="807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Twitter para Android (</a:t>
            </a:r>
            <a:r>
              <a:rPr lang="en-US" sz="1400" dirty="0" err="1"/>
              <a:t>esquerda</a:t>
            </a:r>
            <a:r>
              <a:rPr lang="en-US" sz="1400" dirty="0"/>
              <a:t>), Twitter para iOS (</a:t>
            </a:r>
            <a:r>
              <a:rPr lang="en-US" sz="1400" dirty="0" err="1"/>
              <a:t>direita</a:t>
            </a:r>
            <a:r>
              <a:rPr lang="en-US" sz="1400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5CB3FB-39B7-459A-BDC4-AE05396B1D41}"/>
              </a:ext>
            </a:extLst>
          </p:cNvPr>
          <p:cNvSpPr/>
          <p:nvPr/>
        </p:nvSpPr>
        <p:spPr>
          <a:xfrm>
            <a:off x="8077200" y="5334000"/>
            <a:ext cx="533400" cy="5334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9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Design Thinking: a abordagem ágil para design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BFBC0EC-38B3-4040-B69F-CD7D2E1F9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7559" r="5001" b="7406"/>
          <a:stretch/>
        </p:blipFill>
        <p:spPr>
          <a:xfrm>
            <a:off x="533400" y="1097973"/>
            <a:ext cx="8077200" cy="3304308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F95543D-E98A-4FC4-AD2D-F6C9CBFE51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5446685"/>
              </p:ext>
            </p:extLst>
          </p:nvPr>
        </p:nvGraphicFramePr>
        <p:xfrm>
          <a:off x="457200" y="4587240"/>
          <a:ext cx="8229600" cy="173736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1360391099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25261579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63329524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60150905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292177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en-US" b="1" dirty="0" err="1">
                          <a:solidFill>
                            <a:srgbClr val="FFE16B"/>
                          </a:solidFill>
                        </a:rPr>
                        <a:t>Empatia</a:t>
                      </a:r>
                      <a:endParaRPr lang="en-US" b="1" dirty="0">
                        <a:solidFill>
                          <a:srgbClr val="FFE16B"/>
                        </a:solidFill>
                      </a:endParaRPr>
                    </a:p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en-US" sz="1600" dirty="0" err="1"/>
                        <a:t>Entender</a:t>
                      </a:r>
                      <a:r>
                        <a:rPr lang="en-US" sz="1600" dirty="0"/>
                        <a:t> as </a:t>
                      </a:r>
                      <a:r>
                        <a:rPr lang="en-US" sz="1600" dirty="0" err="1"/>
                        <a:t>necessidades</a:t>
                      </a:r>
                      <a:r>
                        <a:rPr lang="en-US" sz="1600" dirty="0"/>
                        <a:t> dos </a:t>
                      </a:r>
                      <a:r>
                        <a:rPr lang="en-US" sz="1600" dirty="0" err="1"/>
                        <a:t>humanos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envolvidos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en-US" b="1" dirty="0" err="1">
                          <a:solidFill>
                            <a:srgbClr val="A7A0E0"/>
                          </a:solidFill>
                        </a:rPr>
                        <a:t>Definição</a:t>
                      </a:r>
                      <a:endParaRPr lang="en-US" b="1" dirty="0">
                        <a:solidFill>
                          <a:srgbClr val="A7A0E0"/>
                        </a:solidFill>
                      </a:endParaRPr>
                    </a:p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en-US" sz="1600" dirty="0"/>
                        <a:t>Do </a:t>
                      </a:r>
                      <a:r>
                        <a:rPr lang="en-US" sz="1600" dirty="0" err="1"/>
                        <a:t>problema</a:t>
                      </a:r>
                      <a:r>
                        <a:rPr lang="en-US" sz="1600" dirty="0"/>
                        <a:t> de forma </a:t>
                      </a:r>
                      <a:r>
                        <a:rPr lang="en-US" sz="1600" dirty="0" err="1"/>
                        <a:t>clara</a:t>
                      </a:r>
                      <a:r>
                        <a:rPr lang="en-US" sz="1600" dirty="0"/>
                        <a:t> e </a:t>
                      </a:r>
                      <a:r>
                        <a:rPr lang="en-US" sz="1600" dirty="0" err="1"/>
                        <a:t>centrada</a:t>
                      </a:r>
                      <a:r>
                        <a:rPr lang="en-US" sz="1600" dirty="0"/>
                        <a:t> no </a:t>
                      </a:r>
                      <a:r>
                        <a:rPr lang="en-US" sz="1600" dirty="0" err="1"/>
                        <a:t>usuário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en-US" b="1" dirty="0" err="1">
                          <a:solidFill>
                            <a:srgbClr val="FA86B7"/>
                          </a:solidFill>
                        </a:rPr>
                        <a:t>Ideação</a:t>
                      </a:r>
                      <a:endParaRPr lang="en-US" b="1" dirty="0">
                        <a:solidFill>
                          <a:srgbClr val="FA86B7"/>
                        </a:solidFill>
                      </a:endParaRPr>
                    </a:p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en-US" sz="1600" dirty="0" err="1"/>
                        <a:t>Sessões</a:t>
                      </a:r>
                      <a:r>
                        <a:rPr lang="en-US" sz="1600" dirty="0"/>
                        <a:t> para </a:t>
                      </a:r>
                      <a:r>
                        <a:rPr lang="en-US" sz="1600" dirty="0" err="1"/>
                        <a:t>geração</a:t>
                      </a:r>
                      <a:r>
                        <a:rPr lang="en-US" sz="1600" dirty="0"/>
                        <a:t> de </a:t>
                      </a:r>
                      <a:r>
                        <a:rPr lang="en-US" sz="1600" dirty="0" err="1"/>
                        <a:t>ideias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inovadoras</a:t>
                      </a:r>
                      <a:r>
                        <a:rPr lang="en-US" sz="1600" dirty="0"/>
                        <a:t> e </a:t>
                      </a:r>
                      <a:r>
                        <a:rPr lang="en-US" sz="1600" dirty="0" err="1"/>
                        <a:t>colaborativas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en-US" b="1" dirty="0" err="1">
                          <a:solidFill>
                            <a:srgbClr val="5CD9B4"/>
                          </a:solidFill>
                        </a:rPr>
                        <a:t>Prototipação</a:t>
                      </a:r>
                      <a:endParaRPr lang="en-US" b="1" dirty="0">
                        <a:solidFill>
                          <a:srgbClr val="5CD9B4"/>
                        </a:solidFill>
                      </a:endParaRPr>
                    </a:p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en-US" sz="1600" dirty="0" err="1"/>
                        <a:t>Criação</a:t>
                      </a:r>
                      <a:r>
                        <a:rPr lang="en-US" sz="1600" dirty="0"/>
                        <a:t> de </a:t>
                      </a:r>
                      <a:r>
                        <a:rPr lang="en-US" sz="1600" dirty="0" err="1"/>
                        <a:t>protótipos</a:t>
                      </a:r>
                      <a:r>
                        <a:rPr lang="en-US" sz="1600" dirty="0"/>
                        <a:t>, de </a:t>
                      </a:r>
                      <a:r>
                        <a:rPr lang="en-US" sz="1600" dirty="0" err="1"/>
                        <a:t>papel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ou</a:t>
                      </a:r>
                      <a:r>
                        <a:rPr lang="en-US" sz="1600" dirty="0"/>
                        <a:t> um MVP (Minimal Viable Product)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en-US" b="1" dirty="0">
                          <a:solidFill>
                            <a:srgbClr val="FF9E7E"/>
                          </a:solidFill>
                        </a:rPr>
                        <a:t>Teste</a:t>
                      </a:r>
                    </a:p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en-US" sz="1600" dirty="0" err="1"/>
                        <a:t>Validação</a:t>
                      </a:r>
                      <a:r>
                        <a:rPr lang="en-US" sz="1600" dirty="0"/>
                        <a:t> junto </a:t>
                      </a:r>
                      <a:r>
                        <a:rPr lang="en-US" sz="1600" dirty="0" err="1"/>
                        <a:t>aos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clientes</a:t>
                      </a:r>
                      <a:r>
                        <a:rPr lang="en-US" sz="1600" dirty="0"/>
                        <a:t> e </a:t>
                      </a:r>
                      <a:r>
                        <a:rPr lang="en-US" sz="1600" dirty="0" err="1"/>
                        <a:t>interessados</a:t>
                      </a:r>
                      <a:r>
                        <a:rPr lang="en-US" sz="1600" dirty="0"/>
                        <a:t> para </a:t>
                      </a:r>
                      <a:r>
                        <a:rPr lang="en-US" sz="1600" dirty="0" err="1"/>
                        <a:t>captar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percepções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8607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F9288BE-E339-4ABD-867F-EB6482B425F4}"/>
              </a:ext>
            </a:extLst>
          </p:cNvPr>
          <p:cNvSpPr txBox="1"/>
          <p:nvPr/>
        </p:nvSpPr>
        <p:spPr>
          <a:xfrm>
            <a:off x="323850" y="6517887"/>
            <a:ext cx="8496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i="1" dirty="0"/>
              <a:t>Imagem: </a:t>
            </a:r>
            <a:r>
              <a:rPr lang="pt-BR" sz="1100" i="1" dirty="0">
                <a:hlinkClick r:id="rId3"/>
              </a:rPr>
              <a:t>https://uxdesign.cc/user-experience-is-design-thinking-2428a0a360c2</a:t>
            </a:r>
            <a:endParaRPr lang="pt-BR" sz="1100" i="1" dirty="0"/>
          </a:p>
        </p:txBody>
      </p:sp>
    </p:spTree>
    <p:extLst>
      <p:ext uri="{BB962C8B-B14F-4D97-AF65-F5344CB8AC3E}">
        <p14:creationId xmlns:p14="http://schemas.microsoft.com/office/powerpoint/2010/main" val="2238425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7B69A-FC5C-4AE7-A9F3-7F744C7E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Fazer!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804AE-2E52-4804-8427-78C2372F8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sz="2400" dirty="0" err="1"/>
              <a:t>Reduzir</a:t>
            </a:r>
            <a:r>
              <a:rPr lang="en-US" sz="2400" dirty="0"/>
              <a:t> </a:t>
            </a:r>
            <a:r>
              <a:rPr lang="en-US" sz="2400" dirty="0" err="1"/>
              <a:t>burocracia</a:t>
            </a:r>
            <a:r>
              <a:rPr lang="en-US" sz="2400" dirty="0"/>
              <a:t> de </a:t>
            </a:r>
            <a:r>
              <a:rPr lang="en-US" sz="2400" dirty="0" err="1"/>
              <a:t>cadastro</a:t>
            </a:r>
            <a:r>
              <a:rPr lang="en-US" sz="2400" dirty="0"/>
              <a:t>, login e outros </a:t>
            </a:r>
            <a:r>
              <a:rPr lang="en-US" sz="2400" dirty="0" err="1"/>
              <a:t>bloqueios</a:t>
            </a:r>
            <a:r>
              <a:rPr lang="en-US" sz="2400" dirty="0"/>
              <a:t> </a:t>
            </a:r>
            <a:r>
              <a:rPr lang="en-US" sz="2400" dirty="0" err="1"/>
              <a:t>até</a:t>
            </a:r>
            <a:r>
              <a:rPr lang="en-US" sz="2400" dirty="0"/>
              <a:t> o </a:t>
            </a:r>
            <a:r>
              <a:rPr lang="en-US" sz="2400" dirty="0" err="1"/>
              <a:t>usuário</a:t>
            </a:r>
            <a:r>
              <a:rPr lang="en-US" sz="2400" dirty="0"/>
              <a:t> </a:t>
            </a:r>
            <a:r>
              <a:rPr lang="en-US" sz="2400" dirty="0" err="1"/>
              <a:t>conseguir</a:t>
            </a:r>
            <a:r>
              <a:rPr lang="en-US" sz="2400" dirty="0"/>
              <a:t> </a:t>
            </a:r>
            <a:r>
              <a:rPr lang="en-US" sz="2400" dirty="0" err="1"/>
              <a:t>atingir</a:t>
            </a:r>
            <a:r>
              <a:rPr lang="en-US" sz="2400" dirty="0"/>
              <a:t> </a:t>
            </a:r>
            <a:r>
              <a:rPr lang="en-US" sz="2400" dirty="0" err="1"/>
              <a:t>seu</a:t>
            </a:r>
            <a:r>
              <a:rPr lang="en-US" sz="2400" dirty="0"/>
              <a:t> </a:t>
            </a:r>
            <a:r>
              <a:rPr lang="en-US" sz="2400" dirty="0" err="1"/>
              <a:t>objetivo</a:t>
            </a:r>
            <a:r>
              <a:rPr lang="en-US" sz="2400" dirty="0"/>
              <a:t>.</a:t>
            </a:r>
          </a:p>
        </p:txBody>
      </p:sp>
      <p:pic>
        <p:nvPicPr>
          <p:cNvPr id="5" name="Picture 4" descr="A black and blue text&#10;&#10;Description automatically generated">
            <a:extLst>
              <a:ext uri="{FF2B5EF4-FFF2-40B4-BE49-F238E27FC236}">
                <a16:creationId xmlns:a16="http://schemas.microsoft.com/office/drawing/2014/main" id="{BFC7B529-669D-45DF-A331-6E44375BB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25" y="2286000"/>
            <a:ext cx="5349950" cy="4019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1EEBB1-5842-4B05-90F0-43798174F758}"/>
              </a:ext>
            </a:extLst>
          </p:cNvPr>
          <p:cNvSpPr txBox="1"/>
          <p:nvPr/>
        </p:nvSpPr>
        <p:spPr>
          <a:xfrm>
            <a:off x="838200" y="639633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3"/>
              </a:rPr>
              <a:t>https://www.tronebrandenergy.com/blog/10-examples-good-user-experience-ux</a:t>
            </a:r>
            <a:endParaRPr lang="pt-BR" sz="1200" i="1" dirty="0"/>
          </a:p>
          <a:p>
            <a:pPr algn="ctr"/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2173582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Fazer!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639633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3"/>
              </a:rPr>
              <a:t>https://www.reallygoodux.io/blog/best-ux-examples-2019</a:t>
            </a:r>
            <a:endParaRPr lang="pt-BR" sz="1200" i="1" dirty="0"/>
          </a:p>
          <a:p>
            <a:pPr algn="ctr"/>
            <a:endParaRPr lang="pt-BR" sz="1200" i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371600"/>
            <a:ext cx="8229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200" dirty="0"/>
              <a:t>Oferecer serviços pagos no momento certo.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24EF37-0328-4EAE-A700-DFBCC3ACC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613" y="1958181"/>
            <a:ext cx="3022774" cy="4313238"/>
          </a:xfrm>
        </p:spPr>
      </p:pic>
    </p:spTree>
    <p:extLst>
      <p:ext uri="{BB962C8B-B14F-4D97-AF65-F5344CB8AC3E}">
        <p14:creationId xmlns:p14="http://schemas.microsoft.com/office/powerpoint/2010/main" val="2881564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7B69A-FC5C-4AE7-A9F3-7F744C7E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Fazer!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804AE-2E52-4804-8427-78C2372F8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sz="2400" dirty="0"/>
              <a:t>Utilize </a:t>
            </a:r>
            <a:r>
              <a:rPr lang="en-US" sz="2400" dirty="0" err="1"/>
              <a:t>gestos</a:t>
            </a:r>
            <a:r>
              <a:rPr lang="en-US" sz="2400" dirty="0"/>
              <a:t> </a:t>
            </a:r>
            <a:r>
              <a:rPr lang="en-US" sz="2400" dirty="0" err="1"/>
              <a:t>disponíveis</a:t>
            </a:r>
            <a:r>
              <a:rPr lang="en-US" sz="2400" dirty="0"/>
              <a:t> para </a:t>
            </a:r>
            <a:r>
              <a:rPr lang="en-US" sz="2400" dirty="0" err="1"/>
              <a:t>atingir</a:t>
            </a:r>
            <a:r>
              <a:rPr lang="en-US" sz="2400" dirty="0"/>
              <a:t> </a:t>
            </a:r>
            <a:r>
              <a:rPr lang="en-US" sz="2400" dirty="0" err="1"/>
              <a:t>seu</a:t>
            </a:r>
            <a:r>
              <a:rPr lang="en-US" sz="2400" dirty="0"/>
              <a:t> </a:t>
            </a:r>
            <a:r>
              <a:rPr lang="en-US" sz="2400" dirty="0" err="1"/>
              <a:t>objetivo</a:t>
            </a:r>
            <a:r>
              <a:rPr lang="en-US" sz="2400" dirty="0"/>
              <a:t> de forma </a:t>
            </a:r>
            <a:r>
              <a:rPr lang="en-US" sz="2400" dirty="0" err="1"/>
              <a:t>intuituva</a:t>
            </a:r>
            <a:r>
              <a:rPr lang="en-US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1EEBB1-5842-4B05-90F0-43798174F758}"/>
              </a:ext>
            </a:extLst>
          </p:cNvPr>
          <p:cNvSpPr txBox="1"/>
          <p:nvPr/>
        </p:nvSpPr>
        <p:spPr>
          <a:xfrm>
            <a:off x="838200" y="6504801"/>
            <a:ext cx="769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2"/>
              </a:rPr>
              <a:t>https://www.goodfirms.co/blog/biggest-ux-failures-app-design</a:t>
            </a:r>
            <a:endParaRPr lang="pt-BR" sz="12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7800C-4D76-4B37-A454-350D5DD04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280695"/>
            <a:ext cx="49530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75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Fazer!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9530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Usar áreas de fácil acesso na tela do dispositivo para as ações que usuário precisa realizar.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E2D3670-E85B-450F-9BDA-79A63B9086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r="15833"/>
          <a:stretch/>
        </p:blipFill>
        <p:spPr>
          <a:xfrm>
            <a:off x="2438400" y="2514600"/>
            <a:ext cx="4267200" cy="3590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5EF998-7AEF-429B-B5D1-D94593331F6E}"/>
              </a:ext>
            </a:extLst>
          </p:cNvPr>
          <p:cNvSpPr txBox="1"/>
          <p:nvPr/>
        </p:nvSpPr>
        <p:spPr>
          <a:xfrm>
            <a:off x="838200" y="6258718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3"/>
              </a:rPr>
              <a:t>https://uxdesign.cc/mobile-ux-design-principles-and-best-practices-594bec53a31e</a:t>
            </a:r>
            <a:endParaRPr lang="pt-BR" sz="1200" i="1" dirty="0"/>
          </a:p>
          <a:p>
            <a:pPr algn="ctr"/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2315596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73474-BA99-47AD-93C2-44C29E24826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1613"/>
            <a:ext cx="8229600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rmAutofit/>
          </a:bodyPr>
          <a:lstStyle/>
          <a:p>
            <a:r>
              <a:rPr lang="en-US" dirty="0"/>
              <a:t>User Experience (UX)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B8D0-B82C-4D80-9DD6-5B6D5744BD7F}"/>
              </a:ext>
            </a:extLst>
          </p:cNvPr>
          <p:cNvSpPr>
            <a:spLocks noGrp="1"/>
          </p:cNvSpPr>
          <p:nvPr>
            <p:ph sz="half" idx="1"/>
          </p:nvPr>
        </p:nvSpPr>
        <p:spPr bwMode="auto">
          <a:xfrm>
            <a:off x="457200" y="1797812"/>
            <a:ext cx="4038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dirty="0"/>
              <a:t>É a </a:t>
            </a:r>
            <a:r>
              <a:rPr lang="en-US" dirty="0" err="1"/>
              <a:t>experiência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interagir</a:t>
            </a:r>
            <a:r>
              <a:rPr lang="en-US" dirty="0"/>
              <a:t> com um </a:t>
            </a:r>
            <a:r>
              <a:rPr lang="en-US" dirty="0" err="1"/>
              <a:t>produto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serviço</a:t>
            </a:r>
            <a:r>
              <a:rPr lang="en-US" dirty="0"/>
              <a:t>. A </a:t>
            </a:r>
            <a:r>
              <a:rPr lang="en-US" dirty="0" err="1"/>
              <a:t>abordagem</a:t>
            </a:r>
            <a:r>
              <a:rPr lang="en-US" dirty="0"/>
              <a:t> de UX no design </a:t>
            </a:r>
            <a:r>
              <a:rPr lang="en-US" dirty="0" err="1"/>
              <a:t>inclui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o </a:t>
            </a:r>
            <a:r>
              <a:rPr lang="en-US" dirty="0" err="1"/>
              <a:t>processo</a:t>
            </a:r>
            <a:r>
              <a:rPr lang="en-US" dirty="0"/>
              <a:t> e </a:t>
            </a:r>
            <a:r>
              <a:rPr lang="en-US" dirty="0" err="1"/>
              <a:t>estratégias</a:t>
            </a:r>
            <a:r>
              <a:rPr lang="en-US" dirty="0"/>
              <a:t> para </a:t>
            </a:r>
            <a:r>
              <a:rPr lang="en-US" dirty="0" err="1"/>
              <a:t>atender</a:t>
            </a:r>
            <a:r>
              <a:rPr lang="en-US" dirty="0"/>
              <a:t>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necessidades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 e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ótima</a:t>
            </a:r>
            <a:r>
              <a:rPr lang="en-US" dirty="0"/>
              <a:t> </a:t>
            </a:r>
            <a:r>
              <a:rPr lang="en-US" dirty="0" err="1"/>
              <a:t>experiência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C593F9-DB08-44B5-8E5E-E56068D53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743200"/>
            <a:ext cx="4038600" cy="263518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89040A-9D5C-478A-B24D-17BDD81BF7F4}"/>
              </a:ext>
            </a:extLst>
          </p:cNvPr>
          <p:cNvSpPr txBox="1"/>
          <p:nvPr/>
        </p:nvSpPr>
        <p:spPr>
          <a:xfrm>
            <a:off x="323850" y="6517887"/>
            <a:ext cx="8496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i="1" dirty="0"/>
              <a:t>Imagem: </a:t>
            </a:r>
            <a:r>
              <a:rPr lang="pt-BR" sz="1100" i="1" dirty="0">
                <a:hlinkClick r:id="rId4"/>
              </a:rPr>
              <a:t>https://www.zeroseven.com.au/Blog/2016/January-2016/What-is-UX-Design-and-why-should-you-care</a:t>
            </a:r>
            <a:endParaRPr lang="pt-BR" sz="1100" i="1" dirty="0"/>
          </a:p>
        </p:txBody>
      </p:sp>
    </p:spTree>
    <p:extLst>
      <p:ext uri="{BB962C8B-B14F-4D97-AF65-F5344CB8AC3E}">
        <p14:creationId xmlns:p14="http://schemas.microsoft.com/office/powerpoint/2010/main" val="324605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73474-BA99-47AD-93C2-44C29E24826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normAutofit/>
          </a:bodyPr>
          <a:lstStyle/>
          <a:p>
            <a:r>
              <a:rPr lang="en-US" dirty="0"/>
              <a:t>User Experience (UX) vs User Interface (UI)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A1983A1-212C-4ADF-B90B-BA70189ED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199" y="2426825"/>
            <a:ext cx="4419602" cy="40056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083C47-826A-449F-9EC0-D00684FB4E37}"/>
              </a:ext>
            </a:extLst>
          </p:cNvPr>
          <p:cNvSpPr txBox="1"/>
          <p:nvPr/>
        </p:nvSpPr>
        <p:spPr>
          <a:xfrm>
            <a:off x="3429000" y="1524000"/>
            <a:ext cx="978267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B6638-5418-4856-A425-CFAD5210335A}"/>
              </a:ext>
            </a:extLst>
          </p:cNvPr>
          <p:cNvSpPr txBox="1"/>
          <p:nvPr/>
        </p:nvSpPr>
        <p:spPr>
          <a:xfrm>
            <a:off x="4736735" y="1524000"/>
            <a:ext cx="902067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1512E7-D63D-499C-B263-69C2808B5AEE}"/>
              </a:ext>
            </a:extLst>
          </p:cNvPr>
          <p:cNvSpPr txBox="1"/>
          <p:nvPr/>
        </p:nvSpPr>
        <p:spPr>
          <a:xfrm>
            <a:off x="370174" y="3509913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Protótipos</a:t>
            </a:r>
            <a:r>
              <a:rPr lang="en-US" sz="1400" dirty="0"/>
              <a:t> e wireframes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1CF17-C4A5-4F4F-8A78-E264AD418C17}"/>
              </a:ext>
            </a:extLst>
          </p:cNvPr>
          <p:cNvSpPr txBox="1"/>
          <p:nvPr/>
        </p:nvSpPr>
        <p:spPr>
          <a:xfrm>
            <a:off x="609600" y="2524836"/>
            <a:ext cx="2273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Arquitetos</a:t>
            </a:r>
            <a:r>
              <a:rPr lang="en-US" sz="1400" dirty="0"/>
              <a:t> de </a:t>
            </a:r>
            <a:r>
              <a:rPr lang="en-US" sz="1400" dirty="0" err="1"/>
              <a:t>informação</a:t>
            </a:r>
            <a:r>
              <a:rPr lang="en-US" sz="1400" dirty="0"/>
              <a:t>, </a:t>
            </a:r>
            <a:br>
              <a:rPr lang="en-US" sz="1400" dirty="0"/>
            </a:br>
            <a:r>
              <a:rPr lang="en-US" sz="1400" dirty="0" err="1"/>
              <a:t>Analistas</a:t>
            </a:r>
            <a:r>
              <a:rPr lang="en-US" sz="1400" dirty="0"/>
              <a:t> de </a:t>
            </a:r>
            <a:r>
              <a:rPr lang="en-US" sz="1400" dirty="0" err="1"/>
              <a:t>negócio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0C2614-AB87-4E10-A784-7377E39AC916}"/>
              </a:ext>
            </a:extLst>
          </p:cNvPr>
          <p:cNvSpPr txBox="1"/>
          <p:nvPr/>
        </p:nvSpPr>
        <p:spPr>
          <a:xfrm>
            <a:off x="408730" y="4275767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Pesquisa</a:t>
            </a:r>
            <a:r>
              <a:rPr lang="en-US" sz="1400" dirty="0"/>
              <a:t> de </a:t>
            </a:r>
            <a:r>
              <a:rPr lang="en-US" sz="1400" dirty="0" err="1"/>
              <a:t>usuário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3B8031-E8B2-4EF6-98E4-E3257389B8A8}"/>
              </a:ext>
            </a:extLst>
          </p:cNvPr>
          <p:cNvSpPr txBox="1"/>
          <p:nvPr/>
        </p:nvSpPr>
        <p:spPr>
          <a:xfrm>
            <a:off x="558008" y="5022262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Cenários</a:t>
            </a:r>
            <a:r>
              <a:rPr lang="en-US" sz="1400" dirty="0"/>
              <a:t>, personas </a:t>
            </a:r>
            <a:br>
              <a:rPr lang="en-US" sz="1400" dirty="0"/>
            </a:br>
            <a:r>
              <a:rPr lang="en-US" sz="1400" dirty="0"/>
              <a:t>e stories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ED7E51-440B-47F4-B7B5-931E2501BCF3}"/>
              </a:ext>
            </a:extLst>
          </p:cNvPr>
          <p:cNvSpPr txBox="1"/>
          <p:nvPr/>
        </p:nvSpPr>
        <p:spPr>
          <a:xfrm>
            <a:off x="1542115" y="574989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Analytics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E2B116-1AEF-44B6-93E3-2569979FF3B5}"/>
              </a:ext>
            </a:extLst>
          </p:cNvPr>
          <p:cNvSpPr txBox="1"/>
          <p:nvPr/>
        </p:nvSpPr>
        <p:spPr>
          <a:xfrm>
            <a:off x="6734284" y="3520212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Identidade</a:t>
            </a:r>
            <a:r>
              <a:rPr lang="en-US" sz="1400" dirty="0"/>
              <a:t> visual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E6B697-69CE-4F75-8F70-BA54DC947E41}"/>
              </a:ext>
            </a:extLst>
          </p:cNvPr>
          <p:cNvSpPr txBox="1"/>
          <p:nvPr/>
        </p:nvSpPr>
        <p:spPr>
          <a:xfrm>
            <a:off x="6270713" y="2524836"/>
            <a:ext cx="1638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Time de front-end,</a:t>
            </a:r>
          </a:p>
          <a:p>
            <a:pPr algn="ctr"/>
            <a:r>
              <a:rPr lang="en-US" sz="1400" dirty="0"/>
              <a:t>Designer </a:t>
            </a:r>
            <a:r>
              <a:rPr lang="en-US" sz="1400" dirty="0" err="1"/>
              <a:t>gráfico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1402FA-9B92-4ABB-BDBA-27C906FD68DA}"/>
              </a:ext>
            </a:extLst>
          </p:cNvPr>
          <p:cNvSpPr txBox="1"/>
          <p:nvPr/>
        </p:nvSpPr>
        <p:spPr>
          <a:xfrm>
            <a:off x="6928365" y="4271237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Paletas de cores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5D0C6-A725-4AF2-A6B7-0915EA2774ED}"/>
              </a:ext>
            </a:extLst>
          </p:cNvPr>
          <p:cNvSpPr txBox="1"/>
          <p:nvPr/>
        </p:nvSpPr>
        <p:spPr>
          <a:xfrm>
            <a:off x="7050465" y="5011849"/>
            <a:ext cx="811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Layouts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5910C5-EBAE-46C1-97ED-A5F3A79E0B62}"/>
              </a:ext>
            </a:extLst>
          </p:cNvPr>
          <p:cNvSpPr txBox="1"/>
          <p:nvPr/>
        </p:nvSpPr>
        <p:spPr>
          <a:xfrm>
            <a:off x="6626599" y="5749893"/>
            <a:ext cx="1659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Tipografia</a:t>
            </a:r>
            <a:r>
              <a:rPr lang="en-US" sz="1400" dirty="0"/>
              <a:t> e </a:t>
            </a:r>
            <a:r>
              <a:rPr lang="en-US" sz="1400" dirty="0" err="1"/>
              <a:t>fontes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04706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pt-BR" sz="4400" dirty="0"/>
              <a:t>UX para Mobile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07261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C96BAE-B068-4424-93A6-A4876D6B0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UX para mobile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92CE3ED-86B6-4CA6-A112-D930E757D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000" dirty="0"/>
              <a:t>O design da </a:t>
            </a:r>
            <a:r>
              <a:rPr lang="en-US" sz="2000" dirty="0" err="1"/>
              <a:t>experiência</a:t>
            </a:r>
            <a:r>
              <a:rPr lang="en-US" sz="2000" dirty="0"/>
              <a:t> do </a:t>
            </a:r>
            <a:r>
              <a:rPr lang="en-US" sz="2000" dirty="0" err="1"/>
              <a:t>usuário</a:t>
            </a:r>
            <a:r>
              <a:rPr lang="en-US" sz="2000" dirty="0"/>
              <a:t> (UX) para mobile se </a:t>
            </a:r>
            <a:r>
              <a:rPr lang="en-US" sz="2000" dirty="0" err="1"/>
              <a:t>refere</a:t>
            </a:r>
            <a:r>
              <a:rPr lang="en-US" sz="2000" dirty="0"/>
              <a:t> a </a:t>
            </a:r>
            <a:r>
              <a:rPr lang="en-US" sz="2000" dirty="0" err="1"/>
              <a:t>criar</a:t>
            </a:r>
            <a:r>
              <a:rPr lang="en-US" sz="2000" dirty="0"/>
              <a:t> </a:t>
            </a:r>
            <a:r>
              <a:rPr lang="en-US" sz="2000" dirty="0" err="1"/>
              <a:t>experiências</a:t>
            </a:r>
            <a:r>
              <a:rPr lang="en-US" sz="2000" dirty="0"/>
              <a:t> </a:t>
            </a:r>
            <a:r>
              <a:rPr lang="en-US" sz="2000" dirty="0" err="1"/>
              <a:t>positivas</a:t>
            </a:r>
            <a:r>
              <a:rPr lang="en-US" sz="2000" dirty="0"/>
              <a:t> </a:t>
            </a:r>
            <a:r>
              <a:rPr lang="en-US" sz="2000" dirty="0" err="1"/>
              <a:t>durante</a:t>
            </a:r>
            <a:r>
              <a:rPr lang="en-US" sz="2000" dirty="0"/>
              <a:t> o </a:t>
            </a:r>
            <a:r>
              <a:rPr lang="en-US" sz="2000" dirty="0" err="1"/>
              <a:t>uso</a:t>
            </a:r>
            <a:r>
              <a:rPr lang="en-US" sz="2000" dirty="0"/>
              <a:t> de </a:t>
            </a:r>
            <a:r>
              <a:rPr lang="en-US" sz="2000" dirty="0" err="1"/>
              <a:t>dispositivos</a:t>
            </a:r>
            <a:r>
              <a:rPr lang="en-US" sz="2000" dirty="0"/>
              <a:t> e </a:t>
            </a:r>
            <a:r>
              <a:rPr lang="en-US" sz="2000" dirty="0" err="1"/>
              <a:t>acessórios</a:t>
            </a:r>
            <a:r>
              <a:rPr lang="en-US" sz="2000" dirty="0"/>
              <a:t> </a:t>
            </a:r>
            <a:r>
              <a:rPr lang="en-US" sz="2000" dirty="0" err="1"/>
              <a:t>móveis</a:t>
            </a:r>
            <a:r>
              <a:rPr lang="en-US" sz="2000" dirty="0"/>
              <a:t>, e das </a:t>
            </a:r>
            <a:r>
              <a:rPr lang="en-US" sz="2000" dirty="0" err="1"/>
              <a:t>aplicações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serviços</a:t>
            </a:r>
            <a:r>
              <a:rPr lang="en-US" sz="2000" dirty="0"/>
              <a:t> </a:t>
            </a:r>
            <a:r>
              <a:rPr lang="en-US" sz="2000" dirty="0" err="1"/>
              <a:t>rodando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tais</a:t>
            </a:r>
            <a:r>
              <a:rPr lang="en-US" sz="2000" dirty="0"/>
              <a:t> </a:t>
            </a:r>
            <a:r>
              <a:rPr lang="en-US" sz="2000" dirty="0" err="1"/>
              <a:t>dispositivos</a:t>
            </a:r>
            <a:r>
              <a:rPr lang="en-US" sz="2000" dirty="0"/>
              <a:t>. Mobile UX  </a:t>
            </a:r>
            <a:r>
              <a:rPr lang="en-US" sz="2000" dirty="0" err="1"/>
              <a:t>foca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eficiência</a:t>
            </a:r>
            <a:r>
              <a:rPr lang="en-US" sz="2000" dirty="0"/>
              <a:t> e </a:t>
            </a:r>
            <a:r>
              <a:rPr lang="en-US" sz="2000" dirty="0" err="1"/>
              <a:t>descoberta</a:t>
            </a:r>
            <a:r>
              <a:rPr lang="en-US" sz="2000" dirty="0"/>
              <a:t>.</a:t>
            </a:r>
          </a:p>
          <a:p>
            <a:pPr marL="0" indent="0" algn="r">
              <a:buNone/>
            </a:pPr>
            <a:r>
              <a:rPr lang="en-US" sz="2000" dirty="0">
                <a:hlinkClick r:id="rId2"/>
              </a:rPr>
              <a:t>Interaction Design Foundation</a:t>
            </a:r>
            <a:endParaRPr lang="en-US" sz="2000" dirty="0"/>
          </a:p>
        </p:txBody>
      </p:sp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C9B41B54-D80A-4E31-B7A7-ED9CFB922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37" t="9835" r="12037" b="22922"/>
          <a:stretch/>
        </p:blipFill>
        <p:spPr bwMode="auto">
          <a:xfrm>
            <a:off x="1447800" y="3581400"/>
            <a:ext cx="6248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1766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71A1D-7301-4D24-9F57-48B86B079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Técnicas</a:t>
            </a:r>
            <a:r>
              <a:rPr lang="en-US" dirty="0"/>
              <a:t> para </a:t>
            </a:r>
            <a:r>
              <a:rPr lang="en-US" dirty="0" err="1"/>
              <a:t>uma</a:t>
            </a:r>
            <a:r>
              <a:rPr lang="en-US" dirty="0"/>
              <a:t> boa UX mobile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78BB0-8C18-4AFF-B06A-39770A9EB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sz="2400" dirty="0"/>
              <a:t>UX para mobile é um </a:t>
            </a:r>
            <a:r>
              <a:rPr lang="en-US" sz="2400" dirty="0" err="1"/>
              <a:t>tipo</a:t>
            </a:r>
            <a:r>
              <a:rPr lang="en-US" sz="2400" dirty="0"/>
              <a:t> </a:t>
            </a:r>
            <a:r>
              <a:rPr lang="en-US" sz="2400" dirty="0" err="1"/>
              <a:t>específico</a:t>
            </a:r>
            <a:r>
              <a:rPr lang="en-US" sz="2400" dirty="0"/>
              <a:t> de UX pois </a:t>
            </a:r>
            <a:r>
              <a:rPr lang="en-US" sz="2400" dirty="0" err="1"/>
              <a:t>engloba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seguintes</a:t>
            </a:r>
            <a:r>
              <a:rPr lang="en-US" sz="2400" dirty="0"/>
              <a:t> </a:t>
            </a:r>
            <a:r>
              <a:rPr lang="en-US" sz="2400" dirty="0" err="1"/>
              <a:t>aspectos</a:t>
            </a:r>
            <a:r>
              <a:rPr lang="en-US" sz="2400" dirty="0"/>
              <a:t> da </a:t>
            </a:r>
            <a:r>
              <a:rPr lang="en-US" sz="2400" dirty="0" err="1"/>
              <a:t>navegação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dispositivos</a:t>
            </a:r>
            <a:r>
              <a:rPr lang="en-US" sz="2400" dirty="0"/>
              <a:t> </a:t>
            </a:r>
            <a:r>
              <a:rPr lang="en-US" sz="2400" dirty="0" err="1"/>
              <a:t>móveis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000" dirty="0" err="1"/>
              <a:t>Tamanho</a:t>
            </a:r>
            <a:r>
              <a:rPr lang="en-US" sz="2000" dirty="0"/>
              <a:t> da </a:t>
            </a:r>
            <a:r>
              <a:rPr lang="en-US" sz="2000" dirty="0" err="1"/>
              <a:t>tela</a:t>
            </a:r>
            <a:endParaRPr lang="en-US" sz="2000" dirty="0"/>
          </a:p>
          <a:p>
            <a:pPr lvl="1"/>
            <a:r>
              <a:rPr lang="en-US" sz="2000" dirty="0"/>
              <a:t>Touch e </a:t>
            </a:r>
            <a:r>
              <a:rPr lang="en-US" sz="2000" dirty="0" err="1"/>
              <a:t>gestos</a:t>
            </a:r>
            <a:endParaRPr lang="en-US" sz="2000" dirty="0"/>
          </a:p>
          <a:p>
            <a:pPr lvl="1"/>
            <a:r>
              <a:rPr lang="en-US" sz="2000" dirty="0" err="1"/>
              <a:t>Contexto</a:t>
            </a:r>
            <a:r>
              <a:rPr lang="en-US" sz="2000" dirty="0"/>
              <a:t> de </a:t>
            </a:r>
            <a:r>
              <a:rPr lang="en-US" sz="2000" dirty="0" err="1"/>
              <a:t>uso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A picture containing person, table, food, sitting&#10;&#10;Description automatically generated">
            <a:extLst>
              <a:ext uri="{FF2B5EF4-FFF2-40B4-BE49-F238E27FC236}">
                <a16:creationId xmlns:a16="http://schemas.microsoft.com/office/drawing/2014/main" id="{49B059BF-9B11-4F72-B988-E4F4270F1A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0000" y="3157122"/>
            <a:ext cx="4572000" cy="291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6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71A1D-7301-4D24-9F57-48B86B079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Técnicas</a:t>
            </a:r>
            <a:r>
              <a:rPr lang="en-US" dirty="0"/>
              <a:t> para </a:t>
            </a:r>
            <a:r>
              <a:rPr lang="en-US" dirty="0" err="1"/>
              <a:t>uma</a:t>
            </a:r>
            <a:r>
              <a:rPr lang="en-US" dirty="0"/>
              <a:t> boa UX mobile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78BB0-8C18-4AFF-B06A-39770A9EB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sz="2400" dirty="0"/>
              <a:t>De </a:t>
            </a:r>
            <a:r>
              <a:rPr lang="en-US" sz="2400" dirty="0" err="1"/>
              <a:t>uma</a:t>
            </a:r>
            <a:r>
              <a:rPr lang="en-US" sz="2400" dirty="0"/>
              <a:t> forma </a:t>
            </a:r>
            <a:r>
              <a:rPr lang="en-US" sz="2400" dirty="0" err="1"/>
              <a:t>geral</a:t>
            </a:r>
            <a:r>
              <a:rPr lang="en-US" sz="2400" dirty="0"/>
              <a:t>, </a:t>
            </a:r>
            <a:r>
              <a:rPr lang="en-US" sz="2400" dirty="0" err="1"/>
              <a:t>alguns</a:t>
            </a:r>
            <a:r>
              <a:rPr lang="en-US" sz="2400" dirty="0"/>
              <a:t> dos </a:t>
            </a:r>
            <a:r>
              <a:rPr lang="en-US" sz="2400" dirty="0" err="1"/>
              <a:t>objetivos</a:t>
            </a:r>
            <a:r>
              <a:rPr lang="en-US" sz="2400" dirty="0"/>
              <a:t> do design de UX mobile </a:t>
            </a:r>
            <a:r>
              <a:rPr lang="en-US" sz="2400" dirty="0" err="1"/>
              <a:t>devem</a:t>
            </a:r>
            <a:r>
              <a:rPr lang="en-US" sz="2400" dirty="0"/>
              <a:t> ser: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000" dirty="0"/>
              <a:t>Design </a:t>
            </a:r>
            <a:r>
              <a:rPr lang="en-US" sz="2000" dirty="0" err="1"/>
              <a:t>responsivo</a:t>
            </a:r>
            <a:endParaRPr lang="en-US" sz="2000" dirty="0"/>
          </a:p>
          <a:p>
            <a:pPr lvl="1"/>
            <a:r>
              <a:rPr lang="en-US" sz="2000" dirty="0" err="1"/>
              <a:t>Intuitivo</a:t>
            </a:r>
            <a:endParaRPr lang="en-US" sz="2000" dirty="0"/>
          </a:p>
          <a:p>
            <a:pPr lvl="1"/>
            <a:r>
              <a:rPr lang="en-US" sz="2000" dirty="0" err="1"/>
              <a:t>Minimalista</a:t>
            </a:r>
            <a:endParaRPr lang="en-US" sz="2000" dirty="0"/>
          </a:p>
          <a:p>
            <a:pPr lvl="1"/>
            <a:r>
              <a:rPr lang="en-US" sz="2000" dirty="0" err="1"/>
              <a:t>Foco</a:t>
            </a:r>
            <a:r>
              <a:rPr lang="en-US" sz="2000" dirty="0"/>
              <a:t> no </a:t>
            </a:r>
            <a:r>
              <a:rPr lang="en-US" sz="2000" dirty="0" err="1"/>
              <a:t>conteúdo</a:t>
            </a:r>
            <a:endParaRPr lang="en-US" sz="2000" dirty="0"/>
          </a:p>
          <a:p>
            <a:pPr lvl="1"/>
            <a:r>
              <a:rPr lang="en-US" sz="2000" dirty="0" err="1"/>
              <a:t>Usabilidade</a:t>
            </a:r>
            <a:endParaRPr lang="en-US" sz="20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CC736F-DC9A-4867-81B8-55DB237DD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r="6364"/>
          <a:stretch/>
        </p:blipFill>
        <p:spPr>
          <a:xfrm>
            <a:off x="3860800" y="2640013"/>
            <a:ext cx="4673600" cy="4016374"/>
          </a:xfrm>
          <a:prstGeom prst="rect">
            <a:avLst/>
          </a:prstGeom>
          <a:ln>
            <a:noFill/>
          </a:ln>
          <a:effectLst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7817372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UMC">
  <a:themeElements>
    <a:clrScheme name="umc">
      <a:dk1>
        <a:srgbClr val="000000"/>
      </a:dk1>
      <a:lt1>
        <a:sysClr val="window" lastClr="FFFFFF"/>
      </a:lt1>
      <a:dk2>
        <a:srgbClr val="4F81BD"/>
      </a:dk2>
      <a:lt2>
        <a:srgbClr val="FFF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</TotalTime>
  <Words>1012</Words>
  <Application>Microsoft Office PowerPoint</Application>
  <PresentationFormat>On-screen Show (4:3)</PresentationFormat>
  <Paragraphs>142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TemaUMC</vt:lpstr>
      <vt:lpstr>Design e UX em aplicativos móveis</vt:lpstr>
      <vt:lpstr>O que é design?</vt:lpstr>
      <vt:lpstr>Design Thinking: a abordagem ágil para design</vt:lpstr>
      <vt:lpstr>User Experience (UX)</vt:lpstr>
      <vt:lpstr>User Experience (UX) vs User Interface (UI)</vt:lpstr>
      <vt:lpstr>PowerPoint Presentation</vt:lpstr>
      <vt:lpstr>UX para mobile</vt:lpstr>
      <vt:lpstr>Técnicas para uma boa UX mobile</vt:lpstr>
      <vt:lpstr>Técnicas para uma boa UX mobile</vt:lpstr>
      <vt:lpstr>Design responsivo</vt:lpstr>
      <vt:lpstr>Design responsivo</vt:lpstr>
      <vt:lpstr>Design responsivo</vt:lpstr>
      <vt:lpstr>Evitar!</vt:lpstr>
      <vt:lpstr>Evitar!</vt:lpstr>
      <vt:lpstr>Evitar!</vt:lpstr>
      <vt:lpstr>Evitar!</vt:lpstr>
      <vt:lpstr>Evitar!</vt:lpstr>
      <vt:lpstr>Evitar!</vt:lpstr>
      <vt:lpstr>Evitar!</vt:lpstr>
      <vt:lpstr>Evitar!</vt:lpstr>
      <vt:lpstr>Evitar!</vt:lpstr>
      <vt:lpstr>Evitar!</vt:lpstr>
      <vt:lpstr>Fazer!</vt:lpstr>
      <vt:lpstr>Fazer!</vt:lpstr>
      <vt:lpstr>Fazer!</vt:lpstr>
      <vt:lpstr>Fazer!</vt:lpstr>
      <vt:lpstr>Fazer!</vt:lpstr>
      <vt:lpstr>Fazer!</vt:lpstr>
      <vt:lpstr>Fazer!</vt:lpstr>
      <vt:lpstr>Fazer!</vt:lpstr>
      <vt:lpstr>Fazer!</vt:lpstr>
      <vt:lpstr>Fazer!</vt:lpstr>
      <vt:lpstr>Fazer!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e UX em aplicativos móveis</dc:title>
  <dc:creator>Danielle Goncalves Prado Aguiar Martin</dc:creator>
  <cp:lastModifiedBy>Danielle Goncalves Prado Aguiar Martin</cp:lastModifiedBy>
  <cp:revision>17</cp:revision>
  <dcterms:created xsi:type="dcterms:W3CDTF">2020-02-12T17:08:03Z</dcterms:created>
  <dcterms:modified xsi:type="dcterms:W3CDTF">2020-02-14T18:01:09Z</dcterms:modified>
</cp:coreProperties>
</file>